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20"/>
  </p:notesMasterIdLst>
  <p:handoutMasterIdLst>
    <p:handoutMasterId r:id="rId21"/>
  </p:handoutMasterIdLst>
  <p:sldIdLst>
    <p:sldId id="361" r:id="rId2"/>
    <p:sldId id="360" r:id="rId3"/>
    <p:sldId id="374" r:id="rId4"/>
    <p:sldId id="371" r:id="rId5"/>
    <p:sldId id="358" r:id="rId6"/>
    <p:sldId id="352" r:id="rId7"/>
    <p:sldId id="359" r:id="rId8"/>
    <p:sldId id="373" r:id="rId9"/>
    <p:sldId id="325" r:id="rId10"/>
    <p:sldId id="326" r:id="rId11"/>
    <p:sldId id="327" r:id="rId12"/>
    <p:sldId id="329" r:id="rId13"/>
    <p:sldId id="331" r:id="rId14"/>
    <p:sldId id="338" r:id="rId15"/>
    <p:sldId id="341" r:id="rId16"/>
    <p:sldId id="343" r:id="rId17"/>
    <p:sldId id="385" r:id="rId18"/>
    <p:sldId id="345" r:id="rId19"/>
  </p:sldIdLst>
  <p:sldSz cx="9144000" cy="6858000" type="screen4x3"/>
  <p:notesSz cx="6797675" cy="987425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41" autoAdjust="0"/>
    <p:restoredTop sz="94624" autoAdjust="0"/>
  </p:normalViewPr>
  <p:slideViewPr>
    <p:cSldViewPr>
      <p:cViewPr varScale="1">
        <p:scale>
          <a:sx n="99" d="100"/>
          <a:sy n="99" d="100"/>
        </p:scale>
        <p:origin x="9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1EF178C-8AD7-453C-A17F-A677A7B3DE3B}" type="datetimeFigureOut">
              <a:rPr lang="fi-FI"/>
              <a:pPr>
                <a:defRPr/>
              </a:pPr>
              <a:t>19.1.2016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13FAE1F-E22C-4A20-95F1-BB17B9612E9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23336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9E88184-3AEE-46FB-B814-9E9ADE29A2AE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5069978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03D073-E2DD-4B5A-836C-BAF7F60A1194}" type="slidenum">
              <a:rPr lang="fi-FI" altLang="fi-FI"/>
              <a:pPr>
                <a:spcBef>
                  <a:spcPct val="0"/>
                </a:spcBef>
              </a:pPr>
              <a:t>9</a:t>
            </a:fld>
            <a:endParaRPr lang="fi-FI" altLang="fi-FI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altLang="fi-FI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708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82185C-696E-4BC6-AA7B-4F14D8A9FEFD}" type="slidenum">
              <a:rPr lang="fi-FI" altLang="fi-FI"/>
              <a:pPr>
                <a:spcBef>
                  <a:spcPct val="0"/>
                </a:spcBef>
              </a:pPr>
              <a:t>10</a:t>
            </a:fld>
            <a:endParaRPr lang="fi-FI" altLang="fi-FI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i-FI" altLang="fi-FI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419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F10564-1258-451F-9054-E2C1AE941A27}" type="slidenum">
              <a:rPr lang="fi-FI" altLang="fi-FI"/>
              <a:pPr>
                <a:spcBef>
                  <a:spcPct val="0"/>
                </a:spcBef>
              </a:pPr>
              <a:t>11</a:t>
            </a:fld>
            <a:endParaRPr lang="fi-FI" altLang="fi-FI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altLang="fi-FI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195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5BC5F2-42FC-4117-89A8-7C7DD691F9D1}" type="slidenum">
              <a:rPr lang="fi-FI" altLang="fi-FI"/>
              <a:pPr>
                <a:spcBef>
                  <a:spcPct val="0"/>
                </a:spcBef>
              </a:pPr>
              <a:t>12</a:t>
            </a:fld>
            <a:endParaRPr lang="fi-FI" altLang="fi-FI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altLang="fi-FI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380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17" name="Alaotsikk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i-FI" smtClean="0"/>
              <a:t>Muokkaa alaotsikon perustyyliä napsautt.</a:t>
            </a:r>
            <a:endParaRPr lang="en-US"/>
          </a:p>
        </p:txBody>
      </p:sp>
      <p:sp>
        <p:nvSpPr>
          <p:cNvPr id="4" name="Päivämäärän paikkamerkki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DF576B6E-EDA9-4571-8E26-A311A72497D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283037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43370-8C3D-4F23-99EA-BC7049C301F4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496801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7FD7B-1F68-407E-9D94-A907D7971206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41279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35CEF-79D1-415A-9854-3C215416DD8F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67081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07C8D4EA-6050-4D4A-A81E-F63C4A0F6FD0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7918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A88E1-4E2F-4735-A6C9-EB75E1311CF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437726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7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3B63F-8F2B-483E-99A8-C97574120B0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942579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40262-F0C6-4033-962F-3E9CC9FE3849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73751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Alatunnisteen paikkamerk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E3CA0-6C87-49C6-86DB-7D8C2114E25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53989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1FC80-8E4C-4B10-BE91-388ADB97BB5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690556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Yhdestä kulmasta leikattu ja pyöristetty suorakulmio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Suorakulmainen kolmio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Puolivapaa piirto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Puolivapaa piirto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US" noProof="0" dirty="0"/>
          </a:p>
        </p:txBody>
      </p:sp>
      <p:sp>
        <p:nvSpPr>
          <p:cNvPr id="9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1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AA6965-05AD-4828-9CC0-911AFBCAC313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420579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uolivapaa piirto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Puolivapaa piirto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Otsikon paikkamerkki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  <a:endParaRPr lang="en-US" altLang="fi-FI" smtClean="0"/>
          </a:p>
        </p:txBody>
      </p:sp>
      <p:sp>
        <p:nvSpPr>
          <p:cNvPr id="1029" name="Tekstin paikkamerkki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  <a:endParaRPr lang="en-US" altLang="fi-FI" smtClean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2" name="Alatunnisteen paikkamerk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8" name="Dian numeron paikkamerkki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79DADBA5-2385-4BA7-ADA1-1E5E138470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grpSp>
        <p:nvGrpSpPr>
          <p:cNvPr id="1033" name="Ryhmä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Puolivapaa piirto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Puolivapaa piirto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3997" r:id="rId2"/>
    <p:sldLayoutId id="2147484006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7" r:id="rId9"/>
    <p:sldLayoutId id="2147484003" r:id="rId10"/>
    <p:sldLayoutId id="214748400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79388" y="765175"/>
            <a:ext cx="87630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i-FI" sz="4000" kern="0" dirty="0">
                <a:ea typeface="+mj-ea"/>
                <a:cs typeface="+mj-cs"/>
              </a:rPr>
              <a:t>Tiedonhaku ja arviointi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-180975" y="1628775"/>
            <a:ext cx="9937750" cy="4752975"/>
          </a:xfrm>
          <a:prstGeom prst="rect">
            <a:avLst/>
          </a:prstGeom>
        </p:spPr>
        <p:txBody>
          <a:bodyPr/>
          <a:lstStyle/>
          <a:p>
            <a:pPr marL="742950" lvl="1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i-FI" sz="2400" kern="0" dirty="0">
                <a:latin typeface="+mn-lt"/>
              </a:rPr>
              <a:t>kliinikon on osattava etsiä tietoa</a:t>
            </a:r>
          </a:p>
          <a:p>
            <a:pPr marL="1200150" lvl="2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i-FI" sz="2400" kern="0" dirty="0" err="1">
                <a:latin typeface="+mn-lt"/>
              </a:rPr>
              <a:t>internet</a:t>
            </a:r>
            <a:r>
              <a:rPr lang="fi-FI" sz="2400" kern="0" dirty="0">
                <a:latin typeface="+mn-lt"/>
              </a:rPr>
              <a:t>, kirjat, lehdet</a:t>
            </a:r>
          </a:p>
          <a:p>
            <a:pPr marL="742950" lvl="1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i-FI" sz="2400" kern="0" dirty="0">
                <a:latin typeface="+mn-lt"/>
              </a:rPr>
              <a:t>kliinikon on osattava seuloa tietoa</a:t>
            </a:r>
          </a:p>
          <a:p>
            <a:pPr marL="1200150" lvl="2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i-FI" sz="2400" kern="0" dirty="0">
                <a:latin typeface="+mn-lt"/>
              </a:rPr>
              <a:t>kliiniset kokeet, oppikirjat</a:t>
            </a:r>
          </a:p>
          <a:p>
            <a:pPr marL="1200150" lvl="2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i-FI" sz="2400" kern="0" dirty="0">
                <a:latin typeface="+mn-lt"/>
              </a:rPr>
              <a:t>perinteiset katsaukset, systemaattiset katsaukset ja meta-analyysit</a:t>
            </a:r>
          </a:p>
          <a:p>
            <a:pPr marL="1657350" lvl="3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i-FI" sz="2400" kern="0" dirty="0">
                <a:latin typeface="+mn-lt"/>
              </a:rPr>
              <a:t>Antavat runsaasti tietoa, antavat mahdollisuuden myös omien tulkintojen tekoon annetusta tiedosta</a:t>
            </a:r>
          </a:p>
          <a:p>
            <a:pPr marL="1200150" lvl="2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fi-FI" sz="2400" kern="0" dirty="0">
              <a:latin typeface="+mn-lt"/>
            </a:endParaRPr>
          </a:p>
          <a:p>
            <a:pPr marL="742950" lvl="1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fi-FI" sz="2400" kern="0" dirty="0">
              <a:latin typeface="+mn-lt"/>
            </a:endParaRPr>
          </a:p>
        </p:txBody>
      </p:sp>
      <p:sp>
        <p:nvSpPr>
          <p:cNvPr id="7172" name="Tekstikehys 3"/>
          <p:cNvSpPr txBox="1">
            <a:spLocks noChangeArrowheads="1"/>
          </p:cNvSpPr>
          <p:nvPr/>
        </p:nvSpPr>
        <p:spPr bwMode="auto">
          <a:xfrm>
            <a:off x="3779838" y="6457950"/>
            <a:ext cx="5038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fi-FI" sz="2000" dirty="0">
                <a:solidFill>
                  <a:schemeClr val="bg1">
                    <a:lumMod val="50000"/>
                  </a:schemeClr>
                </a:solidFill>
              </a:rPr>
              <a:t>Fletcher &amp; Fletcher J </a:t>
            </a:r>
            <a:r>
              <a:rPr lang="fi-FI" sz="2000" dirty="0" err="1">
                <a:solidFill>
                  <a:schemeClr val="bg1">
                    <a:lumMod val="50000"/>
                  </a:schemeClr>
                </a:solidFill>
              </a:rPr>
              <a:t>Gen</a:t>
            </a:r>
            <a:r>
              <a:rPr lang="fi-FI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bg1">
                    <a:lumMod val="50000"/>
                  </a:schemeClr>
                </a:solidFill>
              </a:rPr>
              <a:t>Intern</a:t>
            </a:r>
            <a:r>
              <a:rPr lang="fi-FI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bg1">
                    <a:lumMod val="50000"/>
                  </a:schemeClr>
                </a:solidFill>
              </a:rPr>
              <a:t>Med</a:t>
            </a:r>
            <a:r>
              <a:rPr lang="fi-FI" sz="2000" dirty="0">
                <a:solidFill>
                  <a:schemeClr val="bg1">
                    <a:lumMod val="50000"/>
                  </a:schemeClr>
                </a:solidFill>
              </a:rPr>
              <a:t> 1997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76600" y="198438"/>
            <a:ext cx="8229600" cy="1143000"/>
          </a:xfrm>
        </p:spPr>
        <p:txBody>
          <a:bodyPr/>
          <a:lstStyle/>
          <a:p>
            <a:pPr eaLnBrk="1" hangingPunct="1"/>
            <a:r>
              <a:rPr lang="fi-FI" altLang="fi-FI" sz="4000" smtClean="0"/>
              <a:t>Johdanto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9632" y="1628800"/>
            <a:ext cx="6335713" cy="3097212"/>
          </a:xfrm>
        </p:spPr>
        <p:txBody>
          <a:bodyPr/>
          <a:lstStyle/>
          <a:p>
            <a:pPr eaLnBrk="1" hangingPunct="1">
              <a:lnSpc>
                <a:spcPct val="170000"/>
              </a:lnSpc>
            </a:pPr>
            <a:r>
              <a:rPr lang="fi-FI" altLang="fi-FI" sz="2400" dirty="0" smtClean="0"/>
              <a:t>Aiheen tieteellinen </a:t>
            </a:r>
            <a:r>
              <a:rPr lang="fi-FI" altLang="fi-FI" sz="2400" u="sng" dirty="0" smtClean="0"/>
              <a:t>tausta</a:t>
            </a:r>
            <a:r>
              <a:rPr lang="fi-FI" altLang="fi-FI" sz="2400" dirty="0" smtClean="0"/>
              <a:t> täytyy esittää riittävissä määrin:</a:t>
            </a:r>
          </a:p>
          <a:p>
            <a:pPr lvl="1" eaLnBrk="1" hangingPunct="1">
              <a:lnSpc>
                <a:spcPct val="170000"/>
              </a:lnSpc>
            </a:pPr>
            <a:r>
              <a:rPr lang="fi-FI" altLang="fi-FI" sz="2000" dirty="0" smtClean="0"/>
              <a:t>olennaiset alkuperäistutkimukset</a:t>
            </a:r>
          </a:p>
          <a:p>
            <a:pPr lvl="1" eaLnBrk="1" hangingPunct="1">
              <a:lnSpc>
                <a:spcPct val="170000"/>
              </a:lnSpc>
            </a:pPr>
            <a:r>
              <a:rPr lang="fi-FI" altLang="fi-FI" sz="2000" dirty="0" smtClean="0"/>
              <a:t>tärkeät, viimeaikaisimmat katsaukset aiheesta</a:t>
            </a:r>
          </a:p>
          <a:p>
            <a:pPr eaLnBrk="1" hangingPunct="1">
              <a:lnSpc>
                <a:spcPct val="170000"/>
              </a:lnSpc>
              <a:buFont typeface="Wingdings" panose="05000000000000000000" pitchFamily="2" charset="2"/>
              <a:buChar char="à"/>
            </a:pPr>
            <a:r>
              <a:rPr lang="fi-FI" altLang="fi-FI" sz="2400" dirty="0" smtClean="0">
                <a:sym typeface="Wingdings" panose="05000000000000000000" pitchFamily="2" charset="2"/>
              </a:rPr>
              <a:t> mitä tiedetään aiheesta ja mitä puutteita tiedoissa/tutkimuksessa aiheeseen liittyen 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43188" y="620713"/>
            <a:ext cx="4449762" cy="765175"/>
          </a:xfrm>
        </p:spPr>
        <p:txBody>
          <a:bodyPr/>
          <a:lstStyle/>
          <a:p>
            <a:pPr eaLnBrk="1" hangingPunct="1"/>
            <a:r>
              <a:rPr lang="fi-FI" altLang="fi-FI" sz="4000" smtClean="0"/>
              <a:t>Menetelmät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7363" y="1556792"/>
            <a:ext cx="8605837" cy="4997450"/>
          </a:xfrm>
        </p:spPr>
        <p:txBody>
          <a:bodyPr>
            <a:normAutofit lnSpcReduction="10000"/>
          </a:bodyPr>
          <a:lstStyle/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fi-FI" sz="2800" dirty="0" smtClean="0"/>
              <a:t>Tutkimusasetelma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i-FI" dirty="0" smtClean="0"/>
              <a:t>Usein tutkimuksessa voi olla piirteitä useista eri asetelmista.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i-FI" dirty="0" smtClean="0"/>
              <a:t>Onko kuvattu lähdeväestö, josta aineisto on kerätty?</a:t>
            </a:r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fi-FI" sz="2800" dirty="0" smtClean="0"/>
              <a:t>Tutkimuksen paikka ja aika (</a:t>
            </a:r>
            <a:r>
              <a:rPr lang="fi-FI" sz="2800" i="1" dirty="0" err="1" smtClean="0"/>
              <a:t>setting</a:t>
            </a:r>
            <a:r>
              <a:rPr lang="fi-FI" sz="2800" dirty="0" smtClean="0"/>
              <a:t>)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i-FI" dirty="0" smtClean="0"/>
              <a:t>tutkimuksen paikka</a:t>
            </a:r>
          </a:p>
          <a:p>
            <a:pPr marL="1295400" lvl="2" indent="-38100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i-FI" dirty="0" smtClean="0"/>
              <a:t>mistä tutkittavat kerätty? sairaala, avohoito </a:t>
            </a:r>
            <a:r>
              <a:rPr lang="fi-FI" dirty="0" err="1" smtClean="0"/>
              <a:t>jne</a:t>
            </a:r>
            <a:r>
              <a:rPr lang="fi-FI" dirty="0" smtClean="0"/>
              <a:t>…</a:t>
            </a:r>
          </a:p>
          <a:p>
            <a:pPr marL="1295400" lvl="2" indent="-38100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i-FI" dirty="0" smtClean="0"/>
              <a:t>mikä kaupunki, mikä maa?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i-FI" dirty="0" smtClean="0"/>
              <a:t>tutkimuksen aika</a:t>
            </a:r>
          </a:p>
          <a:p>
            <a:pPr marL="1295400" lvl="2" indent="-38100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i-FI" dirty="0" smtClean="0"/>
              <a:t>tutkittavien keruun ajankohta</a:t>
            </a:r>
          </a:p>
          <a:p>
            <a:pPr marL="1295400" lvl="2" indent="-38100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i-FI" dirty="0" smtClean="0"/>
              <a:t>altisteiden, vasteiden ja muiden muuttujien keruun ajankohta, seurannan pituus</a:t>
            </a:r>
            <a:endParaRPr lang="fi-FI" sz="2800" dirty="0" smtClean="0"/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i-FI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700808"/>
            <a:ext cx="8740775" cy="4797425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fi-FI" altLang="fi-FI" sz="2800" dirty="0" smtClean="0"/>
              <a:t>Mistä lähdejoukosta ja millä metodilla ja kriteereillä tapaukset ja verrokit valittu? </a:t>
            </a:r>
          </a:p>
          <a:p>
            <a:pPr marL="533400" indent="-533400" eaLnBrk="1" hangingPunct="1">
              <a:buFontTx/>
              <a:buNone/>
            </a:pPr>
            <a:r>
              <a:rPr lang="fi-FI" altLang="fi-FI" sz="2800" dirty="0" smtClean="0"/>
              <a:t>Muuttujat</a:t>
            </a:r>
          </a:p>
          <a:p>
            <a:pPr marL="914400" lvl="1" indent="-457200" eaLnBrk="1" hangingPunct="1"/>
            <a:r>
              <a:rPr lang="fi-FI" altLang="fi-FI" dirty="0" smtClean="0"/>
              <a:t>Onko kaikki muuttujat selkeästi selostettu?</a:t>
            </a:r>
            <a:endParaRPr lang="fi-FI" altLang="fi-FI" sz="2800" dirty="0" smtClean="0"/>
          </a:p>
          <a:p>
            <a:pPr marL="914400" lvl="1" indent="-457200" eaLnBrk="1" hangingPunct="1"/>
            <a:r>
              <a:rPr lang="fi-FI" altLang="fi-FI" dirty="0" smtClean="0"/>
              <a:t>Onko selitetty mistä lähteestä muuttujat saatu?</a:t>
            </a:r>
          </a:p>
          <a:p>
            <a:pPr marL="533400" indent="-533400" eaLnBrk="1" hangingPunct="1">
              <a:buFontTx/>
              <a:buNone/>
            </a:pPr>
            <a:r>
              <a:rPr lang="fi-FI" altLang="fi-FI" sz="2800" dirty="0" smtClean="0"/>
              <a:t>Tilastolliset menetelmät</a:t>
            </a:r>
          </a:p>
          <a:p>
            <a:pPr marL="914400" lvl="1" indent="-457200" eaLnBrk="1" hangingPunct="1"/>
            <a:r>
              <a:rPr lang="fi-FI" altLang="fi-FI" dirty="0" smtClean="0"/>
              <a:t>Onko kaikki käytetyt tilastolliset menetelmät selitetty? </a:t>
            </a:r>
          </a:p>
          <a:p>
            <a:pPr marL="914400" lvl="1" indent="-457200" eaLnBrk="1" hangingPunct="1"/>
            <a:r>
              <a:rPr lang="fi-FI" altLang="fi-FI" dirty="0" smtClean="0"/>
              <a:t>Kuinka käsitelty puuttuvaa dataa?</a:t>
            </a:r>
          </a:p>
          <a:p>
            <a:pPr marL="914400" lvl="1" indent="-457200" eaLnBrk="1" hangingPunct="1"/>
            <a:r>
              <a:rPr lang="fi-FI" altLang="fi-FI" dirty="0" smtClean="0"/>
              <a:t>Kohorttitutkimus – onko selitetty miten kato huomioitu?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95288" y="692150"/>
            <a:ext cx="82296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fi-FI" sz="4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Menetelmät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771775" y="549275"/>
            <a:ext cx="3313113" cy="1143000"/>
          </a:xfrm>
        </p:spPr>
        <p:txBody>
          <a:bodyPr/>
          <a:lstStyle/>
          <a:p>
            <a:pPr eaLnBrk="1" hangingPunct="1"/>
            <a:r>
              <a:rPr lang="en-US" altLang="fi-FI" smtClean="0"/>
              <a:t>Tulokset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55650" y="1916113"/>
            <a:ext cx="7416800" cy="4525962"/>
          </a:xfrm>
        </p:spPr>
        <p:txBody>
          <a:bodyPr/>
          <a:lstStyle/>
          <a:p>
            <a:pPr marL="623888" eaLnBrk="1" hangingPunct="1"/>
            <a:r>
              <a:rPr lang="en-US" altLang="fi-FI" sz="3400" smtClean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  <a:sym typeface="Times" panose="02020603050405020304" pitchFamily="18" charset="0"/>
              </a:rPr>
              <a:t>Tuloksissa tulee kertoa mitä löydettiin alkaen aineiston kuvailusta.</a:t>
            </a:r>
          </a:p>
          <a:p>
            <a:pPr marL="623888" eaLnBrk="1" hangingPunct="1"/>
            <a:r>
              <a:rPr lang="en-US" altLang="fi-FI" sz="3400" smtClean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  <a:sym typeface="Times" panose="02020603050405020304" pitchFamily="18" charset="0"/>
              </a:rPr>
              <a:t>Päätulokset, avustavat analyysit</a:t>
            </a:r>
            <a:endParaRPr lang="en-US" altLang="fi-FI" sz="3400" smtClean="0">
              <a:solidFill>
                <a:srgbClr val="000000"/>
              </a:solidFill>
              <a:latin typeface="Times" panose="02020603050405020304" pitchFamily="18" charset="0"/>
              <a:sym typeface="Times" panose="02020603050405020304" pitchFamily="18" charset="0"/>
            </a:endParaRPr>
          </a:p>
          <a:p>
            <a:pPr marL="623888" eaLnBrk="1" hangingPunct="1"/>
            <a:r>
              <a:rPr lang="en-US" altLang="fi-FI" sz="3400" smtClean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  <a:sym typeface="Times" panose="02020603050405020304" pitchFamily="18" charset="0"/>
              </a:rPr>
              <a:t>Ei tulkintaa eikä kirjoittajien omia mielipiteitä </a:t>
            </a:r>
            <a:endParaRPr lang="en-US" altLang="fi-FI" sz="3400" smtClean="0">
              <a:solidFill>
                <a:srgbClr val="000000"/>
              </a:solidFill>
              <a:latin typeface="Times" panose="02020603050405020304" pitchFamily="18" charset="0"/>
              <a:sym typeface="Times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700338" y="404813"/>
            <a:ext cx="5075237" cy="1233487"/>
          </a:xfrm>
        </p:spPr>
        <p:txBody>
          <a:bodyPr/>
          <a:lstStyle/>
          <a:p>
            <a:pPr eaLnBrk="1" hangingPunct="1"/>
            <a:r>
              <a:rPr lang="en-US" altLang="fi-FI" smtClean="0"/>
              <a:t>Pohdinta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773238"/>
            <a:ext cx="8229600" cy="4525962"/>
          </a:xfrm>
        </p:spPr>
        <p:txBody>
          <a:bodyPr>
            <a:normAutofit lnSpcReduction="10000"/>
          </a:bodyPr>
          <a:lstStyle/>
          <a:p>
            <a:pPr marL="623888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Päätulokset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vedetään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yhteen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tutkimuksen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tarkoituksen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valossa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ja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suhteessa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aiempaan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tutkimukseen</a:t>
            </a:r>
            <a:endParaRPr lang="en-US" sz="2800" dirty="0" smtClean="0">
              <a:solidFill>
                <a:srgbClr val="000000"/>
              </a:solidFill>
              <a:latin typeface="+mj-lt"/>
              <a:cs typeface="Times" pitchFamily="18" charset="0"/>
              <a:sym typeface="Times" pitchFamily="18" charset="0"/>
            </a:endParaRPr>
          </a:p>
          <a:p>
            <a:pPr marL="623888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Limitaatio-osassa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tulee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 olla </a:t>
            </a:r>
            <a:r>
              <a:rPr lang="en-US" sz="2800" dirty="0" err="1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otettu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huomioon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mahdolliset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harhat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 (</a:t>
            </a:r>
            <a:r>
              <a:rPr lang="en-US" sz="2800" i="1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bias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), </a:t>
            </a:r>
            <a:r>
              <a:rPr lang="en-US" sz="2800" dirty="0" err="1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näiden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syyt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ja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mahdolliset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vaikutukset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tuloksiin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 (</a:t>
            </a:r>
            <a:r>
              <a:rPr lang="en-US" sz="2800" dirty="0" err="1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suunta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ja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voimakkuus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cs typeface="Times" pitchFamily="18" charset="0"/>
                <a:sym typeface="Times" pitchFamily="18" charset="0"/>
              </a:rPr>
              <a:t>)</a:t>
            </a:r>
            <a:endParaRPr lang="en-US" sz="2800" dirty="0" smtClean="0">
              <a:solidFill>
                <a:srgbClr val="000000"/>
              </a:solidFill>
              <a:latin typeface="+mj-lt"/>
              <a:sym typeface="Times" pitchFamily="18" charset="0"/>
            </a:endParaRPr>
          </a:p>
          <a:p>
            <a:pPr marL="623888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dirty="0" smtClean="0">
              <a:solidFill>
                <a:srgbClr val="000000"/>
              </a:solidFill>
              <a:latin typeface="+mj-lt"/>
              <a:sym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ChangeArrowheads="1"/>
          </p:cNvSpPr>
          <p:nvPr/>
        </p:nvSpPr>
        <p:spPr bwMode="auto">
          <a:xfrm>
            <a:off x="611188" y="549275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4400">
                <a:solidFill>
                  <a:schemeClr val="tx2"/>
                </a:solidFill>
                <a:latin typeface="Arial" panose="020B0604020202020204" pitchFamily="34" charset="0"/>
              </a:rPr>
              <a:t>Berksonin harha</a:t>
            </a:r>
          </a:p>
        </p:txBody>
      </p:sp>
      <p:sp>
        <p:nvSpPr>
          <p:cNvPr id="33795" name="Rectangle 5"/>
          <p:cNvSpPr>
            <a:spLocks noChangeArrowheads="1"/>
          </p:cNvSpPr>
          <p:nvPr/>
        </p:nvSpPr>
        <p:spPr bwMode="auto">
          <a:xfrm>
            <a:off x="971550" y="15573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buClrTx/>
              <a:buSzTx/>
              <a:buFontTx/>
              <a:buChar char="•"/>
            </a:pPr>
            <a:r>
              <a:rPr lang="fi-FI" altLang="fi-FI" sz="2800">
                <a:latin typeface="Arial" panose="020B0604020202020204" pitchFamily="34" charset="0"/>
              </a:rPr>
              <a:t>esimerkki valintaharhasta</a:t>
            </a:r>
          </a:p>
          <a:p>
            <a:pPr>
              <a:buClrTx/>
              <a:buSzTx/>
              <a:buFontTx/>
              <a:buChar char="•"/>
            </a:pPr>
            <a:r>
              <a:rPr lang="fi-FI" altLang="fi-FI" sz="2800">
                <a:latin typeface="Arial" panose="020B0604020202020204" pitchFamily="34" charset="0"/>
              </a:rPr>
              <a:t>sairaalapotilaat ovat vaikeammin sairaita kuin tavalliset potilaat ja sairaalapotilailla on enemmän muuta sairautta</a:t>
            </a:r>
          </a:p>
          <a:p>
            <a:pPr>
              <a:buClrTx/>
              <a:buSzTx/>
              <a:buFontTx/>
              <a:buChar char="•"/>
            </a:pPr>
            <a:r>
              <a:rPr lang="fi-FI" altLang="fi-FI" sz="2800">
                <a:latin typeface="Arial" panose="020B0604020202020204" pitchFamily="34" charset="0"/>
              </a:rPr>
              <a:t>suurten sairaaloiden potilaillaan tekemät tutkimukset eivät välttämättä ole sovellettavissa esim. terveyskeskuksen potilaisiin</a:t>
            </a:r>
          </a:p>
          <a:p>
            <a:pPr>
              <a:buClrTx/>
              <a:buSzTx/>
              <a:buFontTx/>
              <a:buChar char="•"/>
            </a:pPr>
            <a:r>
              <a:rPr lang="fi-FI" altLang="fi-FI" sz="2800">
                <a:latin typeface="Arial" panose="020B0604020202020204" pitchFamily="34" charset="0"/>
              </a:rPr>
              <a:t>sairaalapotilaat vs. avohoitopotilaat ?</a:t>
            </a:r>
          </a:p>
          <a:p>
            <a:pPr>
              <a:buClrTx/>
              <a:buSzTx/>
              <a:buFontTx/>
              <a:buChar char="•"/>
            </a:pPr>
            <a:r>
              <a:rPr lang="fi-FI" altLang="fi-FI" sz="2800">
                <a:latin typeface="Arial" panose="020B0604020202020204" pitchFamily="34" charset="0"/>
              </a:rPr>
              <a:t>”</a:t>
            </a:r>
            <a:r>
              <a:rPr lang="fi-FI" altLang="fi-FI" sz="2800" i="1">
                <a:latin typeface="Arial" panose="020B0604020202020204" pitchFamily="34" charset="0"/>
              </a:rPr>
              <a:t>clinician bias</a:t>
            </a:r>
            <a:r>
              <a:rPr lang="fi-FI" altLang="fi-FI" sz="2800">
                <a:latin typeface="Arial" panose="020B0604020202020204" pitchFamily="34" charset="0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55875" y="476250"/>
            <a:ext cx="4160838" cy="1143000"/>
          </a:xfrm>
        </p:spPr>
        <p:txBody>
          <a:bodyPr/>
          <a:lstStyle/>
          <a:p>
            <a:pPr eaLnBrk="1" hangingPunct="1"/>
            <a:r>
              <a:rPr lang="en-US" altLang="fi-FI" smtClean="0"/>
              <a:t>Tulkinta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06375" y="1855788"/>
            <a:ext cx="8686800" cy="4525962"/>
          </a:xfrm>
        </p:spPr>
        <p:txBody>
          <a:bodyPr>
            <a:normAutofit/>
          </a:bodyPr>
          <a:lstStyle/>
          <a:p>
            <a:pPr marL="623888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Esitettynä</a:t>
            </a:r>
            <a:r>
              <a:rPr lang="en-US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varovainen</a:t>
            </a:r>
            <a:r>
              <a:rPr lang="en-US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tulkinta</a:t>
            </a:r>
            <a:r>
              <a:rPr lang="en-US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tuloksista</a:t>
            </a:r>
            <a:r>
              <a:rPr lang="en-US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ottaen</a:t>
            </a:r>
            <a:r>
              <a:rPr lang="en-US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huomioon</a:t>
            </a:r>
            <a:r>
              <a:rPr lang="en-US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tavoitteet</a:t>
            </a:r>
            <a:r>
              <a:rPr lang="en-US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, </a:t>
            </a: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rajoitukset</a:t>
            </a:r>
            <a:r>
              <a:rPr lang="en-US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, </a:t>
            </a: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analyysien</a:t>
            </a:r>
            <a:r>
              <a:rPr lang="en-US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monimuotoisuus</a:t>
            </a:r>
            <a:r>
              <a:rPr lang="en-US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, </a:t>
            </a: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samankaltaisten</a:t>
            </a:r>
            <a:r>
              <a:rPr lang="en-US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muiden</a:t>
            </a:r>
            <a:r>
              <a:rPr lang="en-US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tutkimusten</a:t>
            </a:r>
            <a:r>
              <a:rPr lang="en-US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tulokset</a:t>
            </a:r>
            <a:r>
              <a:rPr lang="en-US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ja</a:t>
            </a:r>
            <a:r>
              <a:rPr lang="en-US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muu</a:t>
            </a:r>
            <a:r>
              <a:rPr lang="en-US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asiaan</a:t>
            </a:r>
            <a:r>
              <a:rPr lang="en-US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liittyvä</a:t>
            </a:r>
            <a:r>
              <a:rPr lang="en-US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todistusaineisto</a:t>
            </a:r>
            <a:endParaRPr lang="en-US" sz="2500" dirty="0" smtClean="0">
              <a:solidFill>
                <a:srgbClr val="000000"/>
              </a:solidFill>
              <a:latin typeface="Arial" pitchFamily="34" charset="0"/>
              <a:cs typeface="Arial" pitchFamily="34" charset="0"/>
              <a:sym typeface="Times" pitchFamily="18" charset="0"/>
            </a:endParaRPr>
          </a:p>
          <a:p>
            <a:pPr marL="623888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Tilastollinen</a:t>
            </a:r>
            <a:r>
              <a:rPr lang="en-US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merkitsevyys</a:t>
            </a:r>
            <a:r>
              <a:rPr lang="en-US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ei</a:t>
            </a:r>
            <a:r>
              <a:rPr lang="en-US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sama</a:t>
            </a:r>
            <a:r>
              <a:rPr lang="en-US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kuin</a:t>
            </a:r>
            <a:r>
              <a:rPr lang="en-US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kliininen</a:t>
            </a:r>
            <a:r>
              <a:rPr lang="en-US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merkitsevyys</a:t>
            </a:r>
            <a:endParaRPr lang="en-US" sz="2500" dirty="0" smtClean="0">
              <a:solidFill>
                <a:srgbClr val="000000"/>
              </a:solidFill>
              <a:latin typeface="Arial" pitchFamily="34" charset="0"/>
              <a:cs typeface="Arial" pitchFamily="34" charset="0"/>
              <a:sym typeface="Times" pitchFamily="18" charset="0"/>
            </a:endParaRPr>
          </a:p>
          <a:p>
            <a:pPr marL="623888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5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“absence of evidence is not evidence of absence”</a:t>
            </a:r>
          </a:p>
          <a:p>
            <a:pPr marL="623888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623888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Yleistettävyys</a:t>
            </a:r>
            <a:endParaRPr lang="en-US" sz="2500" dirty="0" smtClean="0">
              <a:solidFill>
                <a:srgbClr val="000000"/>
              </a:solidFill>
              <a:latin typeface="Arial" pitchFamily="34" charset="0"/>
              <a:cs typeface="Arial" pitchFamily="34" charset="0"/>
              <a:sym typeface="Times" pitchFamily="18" charset="0"/>
            </a:endParaRPr>
          </a:p>
          <a:p>
            <a:pPr marL="623888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Arvio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siitä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miten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hyvin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tutkimuksen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tuloksia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voi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yleistää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 (</a:t>
            </a:r>
            <a:r>
              <a:rPr lang="en-US" sz="2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external validity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Times" pitchFamily="18" charset="0"/>
              </a:rPr>
              <a:t>) </a:t>
            </a:r>
          </a:p>
          <a:p>
            <a:pPr marL="623888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500" dirty="0" smtClean="0">
              <a:solidFill>
                <a:srgbClr val="000000"/>
              </a:solidFill>
              <a:latin typeface="+mj-lt"/>
              <a:sym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s://lh6.googleusercontent.com/-Uw3QedCJ0aU/T4aUo5XENWI/AAAAAAAADbc/78HbTUFtp5A/w506-h361/data-tor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650" y="1773238"/>
            <a:ext cx="6434138" cy="459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TextBox 4"/>
          <p:cNvSpPr txBox="1">
            <a:spLocks noChangeArrowheads="1"/>
          </p:cNvSpPr>
          <p:nvPr/>
        </p:nvSpPr>
        <p:spPr bwMode="auto">
          <a:xfrm>
            <a:off x="2271713" y="908050"/>
            <a:ext cx="44418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fi-FI" altLang="fi-FI" sz="3600">
                <a:latin typeface="Arial" panose="020B0604020202020204" pitchFamily="34" charset="0"/>
              </a:rPr>
              <a:t>Monitestausongelma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484438" y="0"/>
            <a:ext cx="8229600" cy="836613"/>
          </a:xfrm>
        </p:spPr>
        <p:txBody>
          <a:bodyPr/>
          <a:lstStyle/>
          <a:p>
            <a:pPr eaLnBrk="1" hangingPunct="1"/>
            <a:r>
              <a:rPr lang="en-US" altLang="fi-FI" smtClean="0"/>
              <a:t>Kirjallisuutta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252413" y="908050"/>
            <a:ext cx="9396413" cy="4525963"/>
          </a:xfrm>
        </p:spPr>
        <p:txBody>
          <a:bodyPr/>
          <a:lstStyle/>
          <a:p>
            <a:pPr marL="623888" eaLnBrk="1" hangingPunct="1"/>
            <a:r>
              <a:rPr lang="en-GB" altLang="fi-FI" sz="2200" smtClean="0"/>
              <a:t>Fletcher RH &amp; Fletcher SW. Evidence-based approach to the medical literature. J Gen Intern Med 1997;12:S5-S12.</a:t>
            </a:r>
          </a:p>
          <a:p>
            <a:pPr marL="623888" eaLnBrk="1" hangingPunct="1"/>
            <a:r>
              <a:rPr lang="fi-FI" altLang="fi-FI" sz="2200" smtClean="0"/>
              <a:t>Louhiala P &amp; Hemilä H. Näyttöön perustuva lääketiede – hyvä renki mutta huono isäntä. Duodecim 2005;121(12):1317-25.</a:t>
            </a:r>
          </a:p>
          <a:p>
            <a:pPr marL="623888" eaLnBrk="1" hangingPunct="1"/>
            <a:r>
              <a:rPr lang="fi-FI" altLang="fi-FI" sz="2200" smtClean="0"/>
              <a:t>Moher D ym. Consolidated Standards of Reporting Trials Group. CONSORT 2010 Explanation and Elaboration: Updated guidelines for reporting parallel group randomised trials. J Clin Epidemiol 2010;63):e1-37.</a:t>
            </a:r>
          </a:p>
          <a:p>
            <a:pPr marL="623888" eaLnBrk="1" hangingPunct="1"/>
            <a:r>
              <a:rPr lang="fi-FI" altLang="fi-FI" sz="2200" smtClean="0"/>
              <a:t>Sauerland S &amp; Seiler CM. Role of systematic reviews and meta-analysis in evidence-based medicine. W J Surgery 2005;29:582-7.</a:t>
            </a:r>
          </a:p>
          <a:p>
            <a:pPr marL="623888" eaLnBrk="1" hangingPunct="1"/>
            <a:r>
              <a:rPr lang="en-US" altLang="fi-FI" sz="2200" smtClean="0">
                <a:solidFill>
                  <a:srgbClr val="000000"/>
                </a:solidFill>
                <a:cs typeface="Times" panose="02020603050405020304" pitchFamily="18" charset="0"/>
                <a:sym typeface="Times" panose="02020603050405020304" pitchFamily="18" charset="0"/>
              </a:rPr>
              <a:t>Schulz KF, et al. CONSORT 2010 Statement: updated guidelines for reporting parallel group randomised trials. BMJ 2010;340:c332</a:t>
            </a:r>
          </a:p>
          <a:p>
            <a:pPr marL="623888" eaLnBrk="1" hangingPunct="1"/>
            <a:r>
              <a:rPr lang="en-US" altLang="fi-FI" sz="2200" smtClean="0">
                <a:solidFill>
                  <a:srgbClr val="000000"/>
                </a:solidFill>
                <a:cs typeface="Times" panose="02020603050405020304" pitchFamily="18" charset="0"/>
                <a:sym typeface="Times" panose="02020603050405020304" pitchFamily="18" charset="0"/>
              </a:rPr>
              <a:t>Vandenbroucke JP, et al. Strengthening the Reporting of Observational Studies in Epidemiology (STROBE). Explanation and Elaboration. Epidemiology 2007;18: 805–835.</a:t>
            </a:r>
          </a:p>
          <a:p>
            <a:pPr marL="623888" eaLnBrk="1" hangingPunct="1"/>
            <a:endParaRPr lang="en-US" altLang="fi-FI" sz="2200" smtClean="0">
              <a:solidFill>
                <a:srgbClr val="000000"/>
              </a:solidFill>
              <a:sym typeface="Times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765175"/>
            <a:ext cx="87630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i-FI" sz="4000" b="1" kern="0" dirty="0">
                <a:ea typeface="+mj-ea"/>
                <a:cs typeface="+mj-cs"/>
              </a:rPr>
              <a:t>Tiedonlähteet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403350" y="1924050"/>
            <a:ext cx="6481763" cy="4114800"/>
          </a:xfrm>
          <a:prstGeom prst="rect">
            <a:avLst/>
          </a:prstGeom>
        </p:spPr>
        <p:txBody>
          <a:bodyPr/>
          <a:lstStyle/>
          <a:p>
            <a:pPr marL="742950" lvl="1" indent="-285750">
              <a:lnSpc>
                <a:spcPct val="150000"/>
              </a:lnSpc>
              <a:spcBef>
                <a:spcPct val="20000"/>
              </a:spcBef>
              <a:defRPr/>
            </a:pPr>
            <a:r>
              <a:rPr lang="fi-FI" sz="2400" kern="0" dirty="0">
                <a:latin typeface="+mn-lt"/>
              </a:rPr>
              <a:t>Hyödyllisiä, mutta mahdollisesti harhaisia tiedonlähteitä</a:t>
            </a:r>
          </a:p>
          <a:p>
            <a:pPr marL="1200150" lvl="2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i-FI" sz="2400" kern="0" dirty="0">
                <a:latin typeface="+mn-lt"/>
              </a:rPr>
              <a:t>ilmaiset lehdet</a:t>
            </a:r>
          </a:p>
          <a:p>
            <a:pPr marL="1200150" lvl="2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i-FI" sz="2400" kern="0" dirty="0">
                <a:latin typeface="+mn-lt"/>
              </a:rPr>
              <a:t>lääketehtaiden mainokset ja lääke-edustajat</a:t>
            </a:r>
          </a:p>
        </p:txBody>
      </p:sp>
      <p:sp>
        <p:nvSpPr>
          <p:cNvPr id="7172" name="Tekstikehys 3"/>
          <p:cNvSpPr txBox="1">
            <a:spLocks noChangeArrowheads="1"/>
          </p:cNvSpPr>
          <p:nvPr/>
        </p:nvSpPr>
        <p:spPr bwMode="auto">
          <a:xfrm>
            <a:off x="3779838" y="6457950"/>
            <a:ext cx="5038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fi-FI" sz="2000" dirty="0">
                <a:solidFill>
                  <a:schemeClr val="bg1">
                    <a:lumMod val="50000"/>
                  </a:schemeClr>
                </a:solidFill>
              </a:rPr>
              <a:t>Fletcher &amp; Fletcher J </a:t>
            </a:r>
            <a:r>
              <a:rPr lang="fi-FI" sz="2000" dirty="0" err="1">
                <a:solidFill>
                  <a:schemeClr val="bg1">
                    <a:lumMod val="50000"/>
                  </a:schemeClr>
                </a:solidFill>
              </a:rPr>
              <a:t>Gen</a:t>
            </a:r>
            <a:r>
              <a:rPr lang="fi-FI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bg1">
                    <a:lumMod val="50000"/>
                  </a:schemeClr>
                </a:solidFill>
              </a:rPr>
              <a:t>Intern</a:t>
            </a:r>
            <a:r>
              <a:rPr lang="fi-FI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bg1">
                    <a:lumMod val="50000"/>
                  </a:schemeClr>
                </a:solidFill>
              </a:rPr>
              <a:t>Med</a:t>
            </a:r>
            <a:r>
              <a:rPr lang="fi-FI" sz="2000" dirty="0">
                <a:solidFill>
                  <a:schemeClr val="bg1">
                    <a:lumMod val="50000"/>
                  </a:schemeClr>
                </a:solidFill>
              </a:rPr>
              <a:t> 1997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37063"/>
            <a:ext cx="9144000" cy="217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79388" y="765175"/>
            <a:ext cx="8763000" cy="71913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i-FI" sz="4000" b="1" kern="0" dirty="0">
                <a:ea typeface="+mj-ea"/>
                <a:cs typeface="+mj-cs"/>
              </a:rPr>
              <a:t>Tiedonlähteet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8313" y="1773238"/>
            <a:ext cx="8207375" cy="1008062"/>
          </a:xfrm>
          <a:prstGeom prst="rect">
            <a:avLst/>
          </a:prstGeom>
        </p:spPr>
        <p:txBody>
          <a:bodyPr/>
          <a:lstStyle/>
          <a:p>
            <a:pPr marL="742950" lvl="1" indent="-285750">
              <a:lnSpc>
                <a:spcPct val="150000"/>
              </a:lnSpc>
              <a:spcBef>
                <a:spcPct val="20000"/>
              </a:spcBef>
              <a:defRPr/>
            </a:pPr>
            <a:r>
              <a:rPr lang="fi-FI" sz="2400" dirty="0"/>
              <a:t>Perinteiset ei-systemaattiset katsaukset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i-FI" sz="2400" kern="0" dirty="0">
                <a:latin typeface="+mn-lt"/>
              </a:rPr>
              <a:t> voivat olla harhaisia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i-FI" sz="2400" kern="0" dirty="0">
                <a:latin typeface="+mn-lt"/>
              </a:rPr>
              <a:t> kokeneet asiantuntijat ovat usein kiireisiä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i-FI" sz="2400" kern="0" dirty="0">
                <a:latin typeface="+mn-lt"/>
              </a:rPr>
              <a:t> kokeneilla asiantuntijoilla on omat ennakkokäsitykset aiheesta </a:t>
            </a:r>
          </a:p>
        </p:txBody>
      </p:sp>
      <p:sp>
        <p:nvSpPr>
          <p:cNvPr id="7172" name="Tekstikehys 3"/>
          <p:cNvSpPr txBox="1">
            <a:spLocks noChangeArrowheads="1"/>
          </p:cNvSpPr>
          <p:nvPr/>
        </p:nvSpPr>
        <p:spPr bwMode="auto">
          <a:xfrm>
            <a:off x="4211638" y="6340475"/>
            <a:ext cx="482282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Oxman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ja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Guyatt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. Ann NY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Acad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Sci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1993</a:t>
            </a:r>
            <a:endParaRPr lang="fi-FI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-158553" y="669926"/>
            <a:ext cx="87630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i-FI" sz="4000" b="1" kern="0" dirty="0">
                <a:ea typeface="+mj-ea"/>
                <a:cs typeface="+mj-cs"/>
              </a:rPr>
              <a:t>Tiedonlähteet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475656" y="1628800"/>
            <a:ext cx="6696273" cy="4114800"/>
          </a:xfrm>
          <a:prstGeom prst="rect">
            <a:avLst/>
          </a:prstGeom>
        </p:spPr>
        <p:txBody>
          <a:bodyPr/>
          <a:lstStyle/>
          <a:p>
            <a:pPr marL="742950" lvl="1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i-FI" sz="2800" kern="0" dirty="0">
                <a:latin typeface="+mn-lt"/>
              </a:rPr>
              <a:t>kollegat</a:t>
            </a:r>
          </a:p>
          <a:p>
            <a:pPr marL="1200150" lvl="2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i-FI" sz="2800" kern="0" dirty="0">
                <a:latin typeface="+mn-lt"/>
              </a:rPr>
              <a:t>yleisin tiedonlähde</a:t>
            </a:r>
          </a:p>
          <a:p>
            <a:pPr marL="1200150" lvl="2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i-FI" sz="2800" kern="0" dirty="0">
                <a:latin typeface="+mn-lt"/>
              </a:rPr>
              <a:t>ongelma: kokeneet kliinikot uskovat omiin menetelmiin ja tieto muista menetelmistä voi olla rajallista </a:t>
            </a:r>
          </a:p>
        </p:txBody>
      </p:sp>
      <p:sp>
        <p:nvSpPr>
          <p:cNvPr id="7172" name="Tekstikehys 3"/>
          <p:cNvSpPr txBox="1">
            <a:spLocks noChangeArrowheads="1"/>
          </p:cNvSpPr>
          <p:nvPr/>
        </p:nvSpPr>
        <p:spPr bwMode="auto">
          <a:xfrm>
            <a:off x="3779838" y="6237288"/>
            <a:ext cx="5038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fi-FI" sz="2000" dirty="0">
                <a:solidFill>
                  <a:schemeClr val="bg1">
                    <a:lumMod val="50000"/>
                  </a:schemeClr>
                </a:solidFill>
              </a:rPr>
              <a:t>Fletcher &amp; Fletcher J </a:t>
            </a:r>
            <a:r>
              <a:rPr lang="fi-FI" sz="2000" dirty="0" err="1">
                <a:solidFill>
                  <a:schemeClr val="bg1">
                    <a:lumMod val="50000"/>
                  </a:schemeClr>
                </a:solidFill>
              </a:rPr>
              <a:t>Gen</a:t>
            </a:r>
            <a:r>
              <a:rPr lang="fi-FI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bg1">
                    <a:lumMod val="50000"/>
                  </a:schemeClr>
                </a:solidFill>
              </a:rPr>
              <a:t>Intern</a:t>
            </a:r>
            <a:r>
              <a:rPr lang="fi-FI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bg1">
                    <a:lumMod val="50000"/>
                  </a:schemeClr>
                </a:solidFill>
              </a:rPr>
              <a:t>Med</a:t>
            </a:r>
            <a:r>
              <a:rPr lang="fi-FI" sz="2000" dirty="0">
                <a:solidFill>
                  <a:schemeClr val="bg1">
                    <a:lumMod val="50000"/>
                  </a:schemeClr>
                </a:solidFill>
              </a:rPr>
              <a:t> 1997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kstikehys 1"/>
          <p:cNvSpPr txBox="1">
            <a:spLocks noChangeArrowheads="1"/>
          </p:cNvSpPr>
          <p:nvPr/>
        </p:nvSpPr>
        <p:spPr bwMode="auto">
          <a:xfrm>
            <a:off x="900113" y="1052513"/>
            <a:ext cx="76247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4000">
                <a:latin typeface="Arial" panose="020B0604020202020204" pitchFamily="34" charset="0"/>
              </a:rPr>
              <a:t>SÄHKÖISET TIEDON LÄHTEET</a:t>
            </a:r>
          </a:p>
        </p:txBody>
      </p:sp>
      <p:sp>
        <p:nvSpPr>
          <p:cNvPr id="13315" name="Tekstikehys 2"/>
          <p:cNvSpPr txBox="1">
            <a:spLocks noChangeArrowheads="1"/>
          </p:cNvSpPr>
          <p:nvPr/>
        </p:nvSpPr>
        <p:spPr bwMode="auto">
          <a:xfrm>
            <a:off x="1547813" y="2060575"/>
            <a:ext cx="6840537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fi-FI" altLang="fi-FI" sz="2400">
                <a:latin typeface="Arial" panose="020B0604020202020204" pitchFamily="34" charset="0"/>
              </a:rPr>
              <a:t> Terveysportti, käypä hoito, …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fi-FI" altLang="fi-FI" sz="2400">
                <a:latin typeface="Arial" panose="020B0604020202020204" pitchFamily="34" charset="0"/>
              </a:rPr>
              <a:t> Pubmed (Medline)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fi-FI" altLang="fi-FI" sz="2400">
                <a:latin typeface="Arial" panose="020B0604020202020204" pitchFamily="34" charset="0"/>
              </a:rPr>
              <a:t> PsycINFO, Scopus, Web of Science, …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fi-FI" altLang="fi-FI" sz="2400">
                <a:latin typeface="Arial" panose="020B0604020202020204" pitchFamily="34" charset="0"/>
              </a:rPr>
              <a:t> Wikipedia, Google ym.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kstikehys 1"/>
          <p:cNvSpPr txBox="1">
            <a:spLocks noChangeArrowheads="1"/>
          </p:cNvSpPr>
          <p:nvPr/>
        </p:nvSpPr>
        <p:spPr bwMode="auto">
          <a:xfrm>
            <a:off x="684213" y="1052513"/>
            <a:ext cx="73834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6000">
                <a:latin typeface="Arial" panose="020B0604020202020204" pitchFamily="34" charset="0"/>
              </a:rPr>
              <a:t>Tutkimuksen arviointi</a:t>
            </a:r>
          </a:p>
        </p:txBody>
      </p:sp>
      <p:sp>
        <p:nvSpPr>
          <p:cNvPr id="18435" name="Tekstikehys 2"/>
          <p:cNvSpPr txBox="1">
            <a:spLocks noChangeArrowheads="1"/>
          </p:cNvSpPr>
          <p:nvPr/>
        </p:nvSpPr>
        <p:spPr bwMode="auto">
          <a:xfrm>
            <a:off x="684213" y="2276475"/>
            <a:ext cx="8135937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fi-FI" altLang="fi-FI" sz="3600">
                <a:latin typeface="Arial" panose="020B0604020202020204" pitchFamily="34" charset="0"/>
              </a:rPr>
              <a:t>Onko tutkimuksen tulos uskottava?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fi-FI" altLang="fi-FI" sz="3600">
                <a:latin typeface="Arial" panose="020B0604020202020204" pitchFamily="34" charset="0"/>
              </a:rPr>
              <a:t>Onko tutkimuksesta hyötyä 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3600">
                <a:latin typeface="Arial" panose="020B0604020202020204" pitchFamily="34" charset="0"/>
              </a:rPr>
              <a:t>    kliiniseen työhön tai omaan   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3600">
                <a:latin typeface="Arial" panose="020B0604020202020204" pitchFamily="34" charset="0"/>
              </a:rPr>
              <a:t>    tutkimukseen?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836613"/>
            <a:ext cx="8763000" cy="71913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i-FI" sz="4000" kern="0" dirty="0">
                <a:ea typeface="+mj-ea"/>
                <a:cs typeface="+mj-cs"/>
              </a:rPr>
              <a:t>Tutkimusten arviointi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07950" y="1628775"/>
            <a:ext cx="8640763" cy="4114800"/>
          </a:xfrm>
          <a:prstGeom prst="rect">
            <a:avLst/>
          </a:prstGeom>
        </p:spPr>
        <p:txBody>
          <a:bodyPr/>
          <a:lstStyle/>
          <a:p>
            <a:pPr marL="742950" lvl="1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i-FI" sz="2400" kern="0" dirty="0">
                <a:cs typeface="Arial" pitchFamily="34" charset="0"/>
              </a:rPr>
              <a:t>kliinikon on osattava arvioida tiedon oikeellisuutta</a:t>
            </a:r>
          </a:p>
          <a:p>
            <a:pPr marL="1200150" lvl="2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i-FI" sz="2400" kern="0" dirty="0">
                <a:cs typeface="Arial" pitchFamily="34" charset="0"/>
              </a:rPr>
              <a:t>kouluttautuminen </a:t>
            </a:r>
          </a:p>
          <a:p>
            <a:pPr marL="1657350" lvl="3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i-FI" sz="2400" kern="0" dirty="0">
                <a:cs typeface="Arial" pitchFamily="34" charset="0"/>
              </a:rPr>
              <a:t>konferenssit</a:t>
            </a:r>
          </a:p>
          <a:p>
            <a:pPr marL="1657350" lvl="3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i-FI" sz="2400" kern="0" dirty="0">
                <a:cs typeface="Arial" pitchFamily="34" charset="0"/>
              </a:rPr>
              <a:t>”</a:t>
            </a:r>
            <a:r>
              <a:rPr lang="fi-FI" sz="2400" i="1" kern="0" dirty="0">
                <a:cs typeface="Arial" pitchFamily="34" charset="0"/>
              </a:rPr>
              <a:t>journal clubs</a:t>
            </a:r>
            <a:r>
              <a:rPr lang="fi-FI" sz="2400" kern="0" dirty="0">
                <a:cs typeface="Arial" pitchFamily="34" charset="0"/>
              </a:rPr>
              <a:t>”</a:t>
            </a:r>
          </a:p>
          <a:p>
            <a:pPr marL="2114550" lvl="4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i-FI" sz="2400" kern="0" dirty="0">
                <a:cs typeface="Arial" pitchFamily="34" charset="0"/>
              </a:rPr>
              <a:t>arvioidaan lyhyesti useita artikkeleita tai kattavasti 1-2 artikkelia</a:t>
            </a:r>
          </a:p>
          <a:p>
            <a:pPr marL="1200150" lvl="2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i-FI" sz="2400" kern="0" dirty="0">
                <a:cs typeface="Arial" pitchFamily="34" charset="0"/>
              </a:rPr>
              <a:t>delegointi (muiden referaatit)</a:t>
            </a:r>
          </a:p>
          <a:p>
            <a:pPr marL="742950" lvl="1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fi-FI" sz="2400" kern="0" dirty="0">
              <a:cs typeface="Arial" pitchFamily="34" charset="0"/>
            </a:endParaRPr>
          </a:p>
        </p:txBody>
      </p:sp>
      <p:sp>
        <p:nvSpPr>
          <p:cNvPr id="7172" name="Tekstikehys 3"/>
          <p:cNvSpPr txBox="1">
            <a:spLocks noChangeArrowheads="1"/>
          </p:cNvSpPr>
          <p:nvPr/>
        </p:nvSpPr>
        <p:spPr bwMode="auto">
          <a:xfrm>
            <a:off x="3779838" y="6457950"/>
            <a:ext cx="5038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fi-FI" sz="2000">
                <a:solidFill>
                  <a:schemeClr val="bg1">
                    <a:lumMod val="50000"/>
                  </a:schemeClr>
                </a:solidFill>
              </a:rPr>
              <a:t>Fletcher &amp; Fletcher J Gen Intern Med 1997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549275"/>
            <a:ext cx="8763000" cy="792163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i-FI" sz="4000" kern="0" dirty="0">
                <a:ea typeface="+mj-ea"/>
                <a:cs typeface="+mj-cs"/>
              </a:rPr>
              <a:t>Tutkimusten arviointi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8313" y="1412875"/>
            <a:ext cx="8675687" cy="4114800"/>
          </a:xfrm>
          <a:prstGeom prst="rect">
            <a:avLst/>
          </a:prstGeom>
        </p:spPr>
        <p:txBody>
          <a:bodyPr/>
          <a:lstStyle/>
          <a:p>
            <a:pPr marL="742950" lvl="1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i-FI" sz="2400" kern="0" dirty="0"/>
              <a:t>lukeminen: yleislehdet, huippulehdet</a:t>
            </a:r>
          </a:p>
          <a:p>
            <a:pPr marL="1200150" lvl="2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i-FI" sz="2400" kern="0" dirty="0"/>
              <a:t>psykiatriassa esim. </a:t>
            </a:r>
            <a:r>
              <a:rPr lang="fi-FI" sz="2000" i="1" kern="0" dirty="0"/>
              <a:t>Am J Psychiatry, JAACAP, ...</a:t>
            </a:r>
            <a:endParaRPr lang="fi-FI" sz="2400" i="1" kern="0" dirty="0"/>
          </a:p>
          <a:p>
            <a:pPr marL="1657350" lvl="3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i-FI" sz="2400" kern="0" dirty="0"/>
              <a:t>vain osa oleellisesta tutkimustiedosta näissä…</a:t>
            </a:r>
          </a:p>
          <a:p>
            <a:pPr marL="1200150" lvl="2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i-FI" sz="2400" kern="0" dirty="0"/>
              <a:t>lehtien artikkelien nopea selailu</a:t>
            </a:r>
          </a:p>
          <a:p>
            <a:pPr marL="1200150" lvl="2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i-FI" sz="2400" kern="0" dirty="0"/>
              <a:t>osa artikkeleista tärkeitä, ehkä muuttavat tai kumoavat aiempia käsityksiä</a:t>
            </a:r>
          </a:p>
          <a:p>
            <a:pPr marL="1657350" lvl="3" indent="-28575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i-FI" sz="2400" kern="0" dirty="0"/>
              <a:t>arvioitava tarkemmin, ymmärrettävä tulokset, tulkinta, tutkimuksen rajoitteet, yleistettävyys</a:t>
            </a:r>
            <a:endParaRPr lang="fi-FI" sz="2400" kern="0" dirty="0">
              <a:latin typeface="+mn-lt"/>
            </a:endParaRPr>
          </a:p>
        </p:txBody>
      </p:sp>
      <p:sp>
        <p:nvSpPr>
          <p:cNvPr id="7172" name="Tekstikehys 3"/>
          <p:cNvSpPr txBox="1">
            <a:spLocks noChangeArrowheads="1"/>
          </p:cNvSpPr>
          <p:nvPr/>
        </p:nvSpPr>
        <p:spPr bwMode="auto">
          <a:xfrm>
            <a:off x="3779838" y="6457950"/>
            <a:ext cx="5038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fi-FI" sz="2000">
                <a:solidFill>
                  <a:schemeClr val="bg1">
                    <a:lumMod val="50000"/>
                  </a:schemeClr>
                </a:solidFill>
              </a:rPr>
              <a:t>Fletcher &amp; Fletcher J Gen Intern Med 1997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79613" y="404813"/>
            <a:ext cx="5329237" cy="1143000"/>
          </a:xfrm>
        </p:spPr>
        <p:txBody>
          <a:bodyPr/>
          <a:lstStyle/>
          <a:p>
            <a:pPr eaLnBrk="1" hangingPunct="1"/>
            <a:r>
              <a:rPr lang="fi-FI" altLang="fi-FI" sz="4000" smtClean="0"/>
              <a:t>Otsikko ja abstrakti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00113" y="1989138"/>
            <a:ext cx="7667625" cy="3311525"/>
          </a:xfrm>
        </p:spPr>
        <p:txBody>
          <a:bodyPr/>
          <a:lstStyle/>
          <a:p>
            <a:pPr eaLnBrk="1" hangingPunct="1"/>
            <a:r>
              <a:rPr lang="fi-FI" altLang="fi-FI" smtClean="0"/>
              <a:t>Tutkimusasetelma hyvä ilmoittaa otsikossa tai abstraktissa.</a:t>
            </a:r>
          </a:p>
          <a:p>
            <a:pPr eaLnBrk="1" hangingPunct="1"/>
            <a:r>
              <a:rPr lang="fi-FI" altLang="fi-FI" smtClean="0"/>
              <a:t>Abstraktin selkeys tärkeää:</a:t>
            </a:r>
          </a:p>
          <a:p>
            <a:pPr lvl="1" eaLnBrk="1" hangingPunct="1"/>
            <a:r>
              <a:rPr lang="fi-FI" altLang="fi-FI" smtClean="0"/>
              <a:t>mitä tehtiin ja löydettiin?</a:t>
            </a:r>
          </a:p>
          <a:p>
            <a:pPr lvl="1" eaLnBrk="1" hangingPunct="1"/>
            <a:r>
              <a:rPr lang="fi-FI" altLang="fi-FI" smtClean="0"/>
              <a:t>taustatiedot, tutkimuksen tavoitteet (hypoteesit?), metodit, päätulokset,</a:t>
            </a:r>
            <a:r>
              <a:rPr lang="fi-FI" altLang="fi-FI" smtClean="0">
                <a:solidFill>
                  <a:srgbClr val="FF3300"/>
                </a:solidFill>
              </a:rPr>
              <a:t> </a:t>
            </a:r>
            <a:r>
              <a:rPr lang="fi-FI" altLang="fi-FI" smtClean="0"/>
              <a:t>johtopäätökset</a:t>
            </a:r>
          </a:p>
          <a:p>
            <a:pPr lvl="1" eaLnBrk="1" hangingPunct="1"/>
            <a:r>
              <a:rPr lang="fi-FI" altLang="fi-FI" smtClean="0"/>
              <a:t>strukturoitu abstrakti parempi kuin ei-strukturoitu</a:t>
            </a:r>
          </a:p>
          <a:p>
            <a:pPr lvl="1" eaLnBrk="1" hangingPunct="1"/>
            <a:r>
              <a:rPr lang="fi-FI" altLang="fi-FI" smtClean="0"/>
              <a:t>tulee vastata artikkelin sisältöä!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196850" y="6172200"/>
            <a:ext cx="87677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fi-FI" sz="1800">
                <a:solidFill>
                  <a:srgbClr val="000000"/>
                </a:solidFill>
                <a:latin typeface="Arial" panose="020B0604020202020204" pitchFamily="34" charset="0"/>
                <a:sym typeface="Times" panose="02020603050405020304" pitchFamily="18" charset="0"/>
              </a:rPr>
              <a:t>Vandenbroucke ym. Strengthening the reporting of observational studies in epidemiology (STROBE). Epidemiology 2007;18: 805–35.</a:t>
            </a:r>
            <a:endParaRPr lang="fi-FI" altLang="fi-FI" sz="1800">
              <a:solidFill>
                <a:srgbClr val="000000"/>
              </a:solidFill>
              <a:latin typeface="Arial" panose="020B0604020202020204" pitchFamily="34" charset="0"/>
              <a:sym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rta">
  <a:themeElements>
    <a:clrScheme name="Virta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Virta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irt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irta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Virta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3340</TotalTime>
  <Words>755</Words>
  <Application>Microsoft Office PowerPoint</Application>
  <PresentationFormat>On-screen Show (4:3)</PresentationFormat>
  <Paragraphs>115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Constantia</vt:lpstr>
      <vt:lpstr>Times</vt:lpstr>
      <vt:lpstr>Wingdings</vt:lpstr>
      <vt:lpstr>Wingdings 2</vt:lpstr>
      <vt:lpstr>Virta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Otsikko ja abstrakti</vt:lpstr>
      <vt:lpstr>Johdanto</vt:lpstr>
      <vt:lpstr>Menetelmät</vt:lpstr>
      <vt:lpstr>PowerPoint Presentation</vt:lpstr>
      <vt:lpstr>Tulokset</vt:lpstr>
      <vt:lpstr>Pohdinta</vt:lpstr>
      <vt:lpstr>PowerPoint Presentation</vt:lpstr>
      <vt:lpstr>Tulkinta</vt:lpstr>
      <vt:lpstr>PowerPoint Presentation</vt:lpstr>
      <vt:lpstr>Kirjallisuutta</vt:lpstr>
    </vt:vector>
  </TitlesOfParts>
  <Company>PPSHP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Artikkelin kriittinen arviointi</dc:title>
  <dc:creator>Jouko Miettunen</dc:creator>
  <cp:lastModifiedBy>Jouko Miettunen</cp:lastModifiedBy>
  <cp:revision>203</cp:revision>
  <cp:lastPrinted>2013-05-06T04:59:36Z</cp:lastPrinted>
  <dcterms:created xsi:type="dcterms:W3CDTF">2008-03-13T07:20:08Z</dcterms:created>
  <dcterms:modified xsi:type="dcterms:W3CDTF">2016-01-19T09:39:48Z</dcterms:modified>
</cp:coreProperties>
</file>